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Lst>
  <p:sldSz cy="6858000" cx="12192000"/>
  <p:notesSz cx="6858000" cy="9144000"/>
  <p:embeddedFontLst>
    <p:embeddedFont>
      <p:font typeface="Open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7" roundtripDataSignature="AMtx7mhQsLgxhP5eqDfVtdb1MIDczm4Yx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OpenSans-regular.fntdata"/><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font" Target="fonts/OpenSans-italic.fntdata"/><Relationship Id="rId14" Type="http://schemas.openxmlformats.org/officeDocument/2006/relationships/font" Target="fonts/OpenSans-bold.fntdata"/><Relationship Id="rId17" Type="http://customschemas.google.com/relationships/presentationmetadata" Target="metadata"/><Relationship Id="rId16" Type="http://schemas.openxmlformats.org/officeDocument/2006/relationships/font" Target="fonts/OpenSans-boldItalic.fntdata"/><Relationship Id="rId5" Type="http://schemas.openxmlformats.org/officeDocument/2006/relationships/slideMaster" Target="slideMasters/slideMaster3.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Laten we beginnen met de doelen voor de module van vandaag. Aan het einde van deze sessie zul je twee belangrijke dingen kunnen doen: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Ten eerste ben je in staat om </a:t>
            </a:r>
            <a:r>
              <a:rPr b="1" lang="en-US" sz="1100">
                <a:latin typeface="Arial"/>
                <a:ea typeface="Arial"/>
                <a:cs typeface="Arial"/>
                <a:sym typeface="Arial"/>
              </a:rPr>
              <a:t>echte casestudies uit de klas te analyseren en erover na te denken</a:t>
            </a:r>
            <a:r>
              <a:rPr lang="en-US" sz="1100">
                <a:latin typeface="Arial"/>
                <a:ea typeface="Arial"/>
                <a:cs typeface="Arial"/>
                <a:sym typeface="Arial"/>
              </a:rPr>
              <a:t>. Je bekijkt twee scenario's - één effectief en één minder effectief - om beter te begrijpen hoe authentiek leren de resultaten van studenten beïnvloedt. Je oefent met het identificeren van sterke en zwakke punten in het lesontwerp en bespreekt deze met je medeleerlingen. Dit helpt ons om een meer kritische, reflectieve houding te ontwikkelen over onze eigen lespraktijken.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Ten tweede leer je hoe je </a:t>
            </a:r>
            <a:r>
              <a:rPr b="1" lang="en-US" sz="1100">
                <a:latin typeface="Arial"/>
                <a:ea typeface="Arial"/>
                <a:cs typeface="Arial"/>
                <a:sym typeface="Arial"/>
              </a:rPr>
              <a:t>zowel kwantitatieve als kwalitatieve methoden kunt toepassen om de betrokkenheid van leerlingen te meten</a:t>
            </a:r>
            <a:r>
              <a:rPr lang="en-US" sz="1100">
                <a:latin typeface="Arial"/>
                <a:ea typeface="Arial"/>
                <a:cs typeface="Arial"/>
                <a:sym typeface="Arial"/>
              </a:rPr>
              <a:t>. Dit betekent dat je praktische hulpmiddelen gebruikt - zoals checklists, enquêtes en vragen om over na te denken - om bewijs te verzamelen van zowel </a:t>
            </a:r>
            <a:r>
              <a:rPr b="1" lang="en-US" sz="1100">
                <a:latin typeface="Arial"/>
                <a:ea typeface="Arial"/>
                <a:cs typeface="Arial"/>
                <a:sym typeface="Arial"/>
              </a:rPr>
              <a:t>cognitieve betrokkenheid </a:t>
            </a:r>
            <a:r>
              <a:rPr lang="en-US" sz="1100">
                <a:latin typeface="Arial"/>
                <a:ea typeface="Arial"/>
                <a:cs typeface="Arial"/>
                <a:sym typeface="Arial"/>
              </a:rPr>
              <a:t>(wat leerlingen denken en doen) als </a:t>
            </a:r>
            <a:r>
              <a:rPr b="1" lang="en-US" sz="1100">
                <a:latin typeface="Arial"/>
                <a:ea typeface="Arial"/>
                <a:cs typeface="Arial"/>
                <a:sym typeface="Arial"/>
              </a:rPr>
              <a:t>emotionele betrokkenheid </a:t>
            </a:r>
            <a:r>
              <a:rPr lang="en-US" sz="1100">
                <a:latin typeface="Arial"/>
                <a:ea typeface="Arial"/>
                <a:cs typeface="Arial"/>
                <a:sym typeface="Arial"/>
              </a:rPr>
              <a:t>(hoe ze zich voelen en zich verbinden met het leren).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Samen zullen deze resultaten je helpen om leerervaringen te ontwerpen die niet alleen authentiek en inclusief zijn, maar ook meetbaar en impactvol - zodat je voortdurend kunt verbeteren hoe je alle leerlingen in je klas ondersteunt.</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8858fd4f9_0_7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0" name="Google Shape;100;g348858fd4f9_0_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436002c3ce_0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g3436002c3ce_0_6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Ieder van jullie heeft een van de </a:t>
            </a:r>
            <a:r>
              <a:rPr b="1" lang="en-US" sz="1100">
                <a:latin typeface="Arial"/>
                <a:ea typeface="Arial"/>
                <a:cs typeface="Arial"/>
                <a:sym typeface="Arial"/>
              </a:rPr>
              <a:t>realistische klassikale scenario's </a:t>
            </a:r>
            <a:r>
              <a:rPr lang="en-US" sz="1100">
                <a:latin typeface="Arial"/>
                <a:ea typeface="Arial"/>
                <a:cs typeface="Arial"/>
                <a:sym typeface="Arial"/>
              </a:rPr>
              <a:t>ontvangen die we hebben besproken. Deze zijn gebaseerd op veel voorkomende ervaringen - activiteiten die bedoeld waren om te boeien, maar hun potentieel niet volledig bereikten.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Het is jullie taak om </a:t>
            </a:r>
            <a:r>
              <a:rPr b="1" lang="en-US" sz="1100">
                <a:latin typeface="Arial"/>
                <a:ea typeface="Arial"/>
                <a:cs typeface="Arial"/>
                <a:sym typeface="Arial"/>
              </a:rPr>
              <a:t>het scenario te analyseren door de lens van betrokkenheid en het TINKER raamwerk</a:t>
            </a:r>
            <a:r>
              <a:rPr lang="en-US" sz="1100">
                <a:latin typeface="Arial"/>
                <a:ea typeface="Arial"/>
                <a:cs typeface="Arial"/>
                <a:sym typeface="Arial"/>
              </a:rPr>
              <a:t>. Identificeer wat beter had gekund - en, nog belangrijker, </a:t>
            </a:r>
            <a:r>
              <a:rPr b="1" lang="en-US" sz="1100">
                <a:latin typeface="Arial"/>
                <a:ea typeface="Arial"/>
                <a:cs typeface="Arial"/>
                <a:sym typeface="Arial"/>
              </a:rPr>
              <a:t>hoe </a:t>
            </a:r>
            <a:r>
              <a:rPr lang="en-US" sz="1100">
                <a:latin typeface="Arial"/>
                <a:ea typeface="Arial"/>
                <a:cs typeface="Arial"/>
                <a:sym typeface="Arial"/>
              </a:rPr>
              <a:t>je het zou verbeteren met behulp van wat je hebt geleerd over authentiek leren, inclusiviteit en betrokkenheid van leerlingen.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Probeer je te richten op specifieke acties - kleine veranderingen die een groot verschil kunnen maken in hoe leerlingen denken en voelen tijdens de taak.</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a:p>
        </p:txBody>
      </p:sp>
      <p:sp>
        <p:nvSpPr>
          <p:cNvPr id="107" name="Google Shape;107;g3436002c3ce_0_6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5774538e26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4" name="Google Shape;114;g35774538e26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3.png"/><Relationship Id="rId4" Type="http://schemas.openxmlformats.org/officeDocument/2006/relationships/image" Target="../media/image1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jpg"/><Relationship Id="rId3" Type="http://schemas.openxmlformats.org/officeDocument/2006/relationships/image" Target="../media/image7.jpg"/><Relationship Id="rId4" Type="http://schemas.openxmlformats.org/officeDocument/2006/relationships/image" Target="../media/image17.png"/><Relationship Id="rId5"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22.png"/><Relationship Id="rId10" Type="http://schemas.openxmlformats.org/officeDocument/2006/relationships/image" Target="../media/image12.png"/><Relationship Id="rId13" Type="http://schemas.openxmlformats.org/officeDocument/2006/relationships/image" Target="../media/image8.png"/><Relationship Id="rId12" Type="http://schemas.openxmlformats.org/officeDocument/2006/relationships/image" Target="../media/image27.png"/><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14.png"/><Relationship Id="rId9" Type="http://schemas.openxmlformats.org/officeDocument/2006/relationships/image" Target="../media/image6.png"/><Relationship Id="rId5" Type="http://schemas.openxmlformats.org/officeDocument/2006/relationships/image" Target="../media/image9.png"/><Relationship Id="rId6" Type="http://schemas.openxmlformats.org/officeDocument/2006/relationships/image" Target="../media/image29.jpg"/><Relationship Id="rId7" Type="http://schemas.openxmlformats.org/officeDocument/2006/relationships/image" Target="../media/image11.png"/><Relationship Id="rId8"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22.png"/><Relationship Id="rId10" Type="http://schemas.openxmlformats.org/officeDocument/2006/relationships/image" Target="../media/image12.png"/><Relationship Id="rId13" Type="http://schemas.openxmlformats.org/officeDocument/2006/relationships/image" Target="../media/image8.png"/><Relationship Id="rId12" Type="http://schemas.openxmlformats.org/officeDocument/2006/relationships/image" Target="../media/image27.png"/><Relationship Id="rId1" Type="http://schemas.openxmlformats.org/officeDocument/2006/relationships/slideMaster" Target="../slideMasters/slideMaster3.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14.png"/><Relationship Id="rId9" Type="http://schemas.openxmlformats.org/officeDocument/2006/relationships/image" Target="../media/image6.png"/><Relationship Id="rId5" Type="http://schemas.openxmlformats.org/officeDocument/2006/relationships/image" Target="../media/image9.png"/><Relationship Id="rId6" Type="http://schemas.openxmlformats.org/officeDocument/2006/relationships/image" Target="../media/image29.jpg"/><Relationship Id="rId7" Type="http://schemas.openxmlformats.org/officeDocument/2006/relationships/image" Target="../media/image11.png"/><Relationship Id="rId8"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4d07319e6_0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4d07319e6_0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4d07319e6_0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4d07319e6_0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4d07319e6_0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4d07319e6_0_38"/>
          <p:cNvGrpSpPr/>
          <p:nvPr/>
        </p:nvGrpSpPr>
        <p:grpSpPr>
          <a:xfrm>
            <a:off x="2179811" y="4729766"/>
            <a:ext cx="7832078" cy="1110328"/>
            <a:chOff x="2179603" y="4888792"/>
            <a:chExt cx="7798544" cy="1110328"/>
          </a:xfrm>
        </p:grpSpPr>
        <p:pic>
          <p:nvPicPr>
            <p:cNvPr id="47" name="Google Shape;47;g354d07319e6_0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4d07319e6_0_38"/>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54d07319e6_0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4d07319e6_0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4d07319e6_0_38"/>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54d07319e6_0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4d07319e6_0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4d07319e6_0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4d07319e6_0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4d07319e6_0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4538e26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4538e26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4538e26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4538e26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4538e26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4538e26_0_63"/>
          <p:cNvGrpSpPr/>
          <p:nvPr/>
        </p:nvGrpSpPr>
        <p:grpSpPr>
          <a:xfrm>
            <a:off x="2179811" y="4729766"/>
            <a:ext cx="7832078" cy="1110328"/>
            <a:chOff x="2179603" y="4888792"/>
            <a:chExt cx="7798544" cy="1110328"/>
          </a:xfrm>
        </p:grpSpPr>
        <p:pic>
          <p:nvPicPr>
            <p:cNvPr id="67" name="Google Shape;67;g35774538e26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4538e26_0_63"/>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69" name="Google Shape;69;g35774538e26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4538e26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4538e26_0_63"/>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2" name="Google Shape;72;g35774538e26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4538e26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4538e26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4538e26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4538e26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4538e26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4538e26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4538e26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4538e26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3.jpg"/></Relationships>
</file>

<file path=ppt/slides/_rels/slide6.xml.rels><?xml version="1.0" encoding="UTF-8" standalone="yes"?><Relationships xmlns="http://schemas.openxmlformats.org/package/2006/relationships"><Relationship Id="rId11" Type="http://schemas.openxmlformats.org/officeDocument/2006/relationships/image" Target="../media/image27.png"/><Relationship Id="rId10" Type="http://schemas.openxmlformats.org/officeDocument/2006/relationships/image" Target="../media/image22.png"/><Relationship Id="rId13" Type="http://schemas.openxmlformats.org/officeDocument/2006/relationships/hyperlink" Target="https://tinker-project.eu/elearning/" TargetMode="External"/><Relationship Id="rId12" Type="http://schemas.openxmlformats.org/officeDocument/2006/relationships/image" Target="../media/image8.png"/><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9.png"/><Relationship Id="rId9" Type="http://schemas.openxmlformats.org/officeDocument/2006/relationships/image" Target="../media/image12.png"/><Relationship Id="rId15" Type="http://schemas.openxmlformats.org/officeDocument/2006/relationships/hyperlink" Target="https://creativecommons.org/licenses/by-nc-nd/4.0/" TargetMode="External"/><Relationship Id="rId14" Type="http://schemas.openxmlformats.org/officeDocument/2006/relationships/image" Target="../media/image30.png"/><Relationship Id="rId5" Type="http://schemas.openxmlformats.org/officeDocument/2006/relationships/image" Target="../media/image29.jpg"/><Relationship Id="rId6" Type="http://schemas.openxmlformats.org/officeDocument/2006/relationships/image" Target="../media/image11.png"/><Relationship Id="rId7" Type="http://schemas.openxmlformats.org/officeDocument/2006/relationships/image" Target="../media/image2.png"/><Relationship Id="rId8"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TINKER training voor basis 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Module 5: Evaluatie van onderwijs- en beoordelingspraktijken in primair informaticaonderwijs</a:t>
            </a:r>
            <a:endParaRPr/>
          </a:p>
          <a:p>
            <a:pPr indent="0" lvl="0" marL="0" rtl="0" algn="l">
              <a:lnSpc>
                <a:spcPct val="90000"/>
              </a:lnSpc>
              <a:spcBef>
                <a:spcPts val="0"/>
              </a:spcBef>
              <a:spcAft>
                <a:spcPts val="0"/>
              </a:spcAft>
              <a:buClr>
                <a:schemeClr val="dk1"/>
              </a:buClr>
              <a:buSzPct val="62500"/>
              <a:buFont typeface="Calibri"/>
              <a:buNone/>
            </a:pPr>
            <a:r>
              <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Unit 5.3: Casestudie - Het meten van de impact</a:t>
            </a:r>
            <a:br>
              <a:rPr lang="en-US"/>
            </a:br>
            <a:r>
              <a:rPr lang="en-US"/>
              <a:t>van authentiek leren in de klas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Leerresultaten</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Aan het eind van deze module zijn docenten in staat om</a:t>
            </a:r>
            <a:br>
              <a:rPr lang="en-US"/>
            </a:br>
            <a:endParaRPr/>
          </a:p>
          <a:p>
            <a:pPr indent="-368300" lvl="0" marL="914400" rtl="0" algn="l">
              <a:lnSpc>
                <a:spcPct val="100000"/>
              </a:lnSpc>
              <a:spcBef>
                <a:spcPts val="0"/>
              </a:spcBef>
              <a:spcAft>
                <a:spcPts val="0"/>
              </a:spcAft>
              <a:buSzPts val="2200"/>
              <a:buChar char="•"/>
            </a:pPr>
            <a:r>
              <a:rPr lang="en-US"/>
              <a:t>Casestudy's analyseren, gebaseerd op de ervaring van het bekijken van twee scenario's die de impact van authentiek leren op leerlingresultaten benadrukken</a:t>
            </a:r>
            <a:br>
              <a:rPr lang="en-US"/>
            </a:br>
            <a:endParaRPr/>
          </a:p>
          <a:p>
            <a:pPr indent="-368300" lvl="0" marL="914400" rtl="0" algn="l">
              <a:lnSpc>
                <a:spcPct val="100000"/>
              </a:lnSpc>
              <a:spcBef>
                <a:spcPts val="0"/>
              </a:spcBef>
              <a:spcAft>
                <a:spcPts val="0"/>
              </a:spcAft>
              <a:buSzPts val="2200"/>
              <a:buChar char="•"/>
            </a:pPr>
            <a:r>
              <a:rPr lang="en-US"/>
              <a:t>Een reflectieve kritiek ontwikkelen over de toepassing van authentieke leertaken, waarbij voorbeelden van effectieve en ineffectieve praktijken worden gedeeld met collega's.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348858fd4f9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Inhoud</a:t>
            </a:r>
            <a:endParaRPr/>
          </a:p>
        </p:txBody>
      </p:sp>
      <p:sp>
        <p:nvSpPr>
          <p:cNvPr id="103" name="Google Shape;103;g348858fd4f9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 1 - WP-titel</a:t>
            </a:r>
            <a:endParaRPr sz="2000"/>
          </a:p>
          <a:p>
            <a:pPr indent="-330200" lvl="0" marL="571500" rtl="0" algn="l">
              <a:lnSpc>
                <a:spcPct val="90000"/>
              </a:lnSpc>
              <a:spcBef>
                <a:spcPts val="1000"/>
              </a:spcBef>
              <a:spcAft>
                <a:spcPts val="0"/>
              </a:spcAft>
              <a:buSzPts val="2000"/>
              <a:buChar char="•"/>
            </a:pPr>
            <a:r>
              <a:rPr lang="en-US" sz="2000"/>
              <a:t>Dia 2 - Titel van de unit</a:t>
            </a:r>
            <a:endParaRPr sz="2000"/>
          </a:p>
          <a:p>
            <a:pPr indent="-330200" lvl="0" marL="571500" rtl="0" algn="l">
              <a:lnSpc>
                <a:spcPct val="90000"/>
              </a:lnSpc>
              <a:spcBef>
                <a:spcPts val="1000"/>
              </a:spcBef>
              <a:spcAft>
                <a:spcPts val="0"/>
              </a:spcAft>
              <a:buSzPts val="2000"/>
              <a:buChar char="•"/>
            </a:pPr>
            <a:r>
              <a:rPr lang="en-US" sz="2000"/>
              <a:t>Dia 3 - Leerresultaten</a:t>
            </a:r>
            <a:endParaRPr sz="2000"/>
          </a:p>
          <a:p>
            <a:pPr indent="-330200" lvl="0" marL="571500" rtl="0" algn="l">
              <a:lnSpc>
                <a:spcPct val="90000"/>
              </a:lnSpc>
              <a:spcBef>
                <a:spcPts val="1000"/>
              </a:spcBef>
              <a:spcAft>
                <a:spcPts val="0"/>
              </a:spcAft>
              <a:buSzPts val="2000"/>
              <a:buChar char="•"/>
            </a:pPr>
            <a:r>
              <a:rPr lang="en-US" sz="2000"/>
              <a:t>Dia 4 - Inhoud </a:t>
            </a:r>
            <a:endParaRPr sz="2000"/>
          </a:p>
          <a:p>
            <a:pPr indent="-330200" lvl="0" marL="571500" rtl="0" algn="l">
              <a:lnSpc>
                <a:spcPct val="90000"/>
              </a:lnSpc>
              <a:spcBef>
                <a:spcPts val="1000"/>
              </a:spcBef>
              <a:spcAft>
                <a:spcPts val="0"/>
              </a:spcAft>
              <a:buSzPts val="2000"/>
              <a:buChar char="•"/>
            </a:pPr>
            <a:r>
              <a:rPr lang="en-US" sz="2000"/>
              <a:t>Dia 5 - #1 Groepsactiviteit - praktische oefening</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g3436002c3ce_0_6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#1 Groepsactiviteit - praktische oefening</a:t>
            </a:r>
            <a:endParaRPr/>
          </a:p>
        </p:txBody>
      </p:sp>
      <p:sp>
        <p:nvSpPr>
          <p:cNvPr id="110" name="Google Shape;110;g3436002c3ce_0_6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68300" lvl="0" marL="457200" rtl="0" algn="l">
              <a:lnSpc>
                <a:spcPct val="115000"/>
              </a:lnSpc>
              <a:spcBef>
                <a:spcPts val="0"/>
              </a:spcBef>
              <a:spcAft>
                <a:spcPts val="0"/>
              </a:spcAft>
              <a:buSzPts val="2200"/>
              <a:buChar char="•"/>
            </a:pPr>
            <a:r>
              <a:rPr lang="en-US"/>
              <a:t>Lees het bijgeleverde klassikale scenario</a:t>
            </a:r>
            <a:endParaRPr/>
          </a:p>
          <a:p>
            <a:pPr indent="-342900" lvl="1" marL="914400" rtl="0" algn="l">
              <a:lnSpc>
                <a:spcPct val="115000"/>
              </a:lnSpc>
              <a:spcBef>
                <a:spcPts val="0"/>
              </a:spcBef>
              <a:spcAft>
                <a:spcPts val="0"/>
              </a:spcAft>
              <a:buSzPts val="1800"/>
              <a:buChar char="•"/>
            </a:pPr>
            <a:r>
              <a:rPr lang="en-US"/>
              <a:t>eerst scenario A</a:t>
            </a:r>
            <a:endParaRPr/>
          </a:p>
          <a:p>
            <a:pPr indent="-342900" lvl="1" marL="914400" rtl="0" algn="l">
              <a:lnSpc>
                <a:spcPct val="115000"/>
              </a:lnSpc>
              <a:spcBef>
                <a:spcPts val="0"/>
              </a:spcBef>
              <a:spcAft>
                <a:spcPts val="0"/>
              </a:spcAft>
              <a:buSzPts val="1800"/>
              <a:buChar char="•"/>
            </a:pPr>
            <a:r>
              <a:rPr lang="en-US"/>
              <a:t>dan scenario B</a:t>
            </a:r>
            <a:br>
              <a:rPr lang="en-US"/>
            </a:br>
            <a:endParaRPr/>
          </a:p>
          <a:p>
            <a:pPr indent="-368300" lvl="0" marL="457200" rtl="0" algn="l">
              <a:lnSpc>
                <a:spcPct val="115000"/>
              </a:lnSpc>
              <a:spcBef>
                <a:spcPts val="0"/>
              </a:spcBef>
              <a:spcAft>
                <a:spcPts val="0"/>
              </a:spcAft>
              <a:buSzPts val="2200"/>
              <a:buChar char="•"/>
            </a:pPr>
            <a:r>
              <a:rPr lang="en-US"/>
              <a:t>Volg de instructies in de scenario's:</a:t>
            </a:r>
            <a:endParaRPr/>
          </a:p>
          <a:p>
            <a:pPr indent="-342900" lvl="1" marL="914400" rtl="0" algn="l">
              <a:lnSpc>
                <a:spcPct val="115000"/>
              </a:lnSpc>
              <a:spcBef>
                <a:spcPts val="0"/>
              </a:spcBef>
              <a:spcAft>
                <a:spcPts val="0"/>
              </a:spcAft>
              <a:buSzPts val="1800"/>
              <a:buChar char="•"/>
            </a:pPr>
            <a:r>
              <a:rPr lang="en-US"/>
              <a:t>Identificeer ten minste 4 mogelijke verbeteringen / gemiste kansen voor het betrekken van leerlingen</a:t>
            </a:r>
            <a:endParaRPr/>
          </a:p>
          <a:p>
            <a:pPr indent="-342900" lvl="1" marL="914400" rtl="0" algn="l">
              <a:lnSpc>
                <a:spcPct val="115000"/>
              </a:lnSpc>
              <a:spcBef>
                <a:spcPts val="0"/>
              </a:spcBef>
              <a:spcAft>
                <a:spcPts val="0"/>
              </a:spcAft>
              <a:buSzPts val="1800"/>
              <a:buChar char="•"/>
            </a:pPr>
            <a:r>
              <a:rPr lang="en-US"/>
              <a:t>Koppel elke verbetering / gemiste kans aan een relevant TINKER-principe</a:t>
            </a:r>
            <a:endParaRPr/>
          </a:p>
          <a:p>
            <a:pPr indent="-342900" lvl="1" marL="914400" rtl="0" algn="l">
              <a:lnSpc>
                <a:spcPct val="115000"/>
              </a:lnSpc>
              <a:spcBef>
                <a:spcPts val="0"/>
              </a:spcBef>
              <a:spcAft>
                <a:spcPts val="0"/>
              </a:spcAft>
              <a:buSzPts val="1800"/>
              <a:buChar char="•"/>
            </a:pPr>
            <a:r>
              <a:rPr lang="en-US"/>
              <a:t>Stel minstens 4 verbeteringen voor om de les te herontwerpen voor een betere betrokkenheid en impact</a:t>
            </a:r>
            <a:endParaRPr/>
          </a:p>
          <a:p>
            <a:pPr indent="-342900" lvl="1" marL="914400" rtl="0" algn="l">
              <a:lnSpc>
                <a:spcPct val="115000"/>
              </a:lnSpc>
              <a:spcBef>
                <a:spcPts val="0"/>
              </a:spcBef>
              <a:spcAft>
                <a:spcPts val="0"/>
              </a:spcAft>
              <a:buSzPts val="1800"/>
              <a:buChar char="•"/>
            </a:pPr>
            <a:r>
              <a:rPr lang="en-US"/>
              <a:t>Denk na over het meten van betrokkenheid:</a:t>
            </a:r>
            <a:endParaRPr/>
          </a:p>
          <a:p>
            <a:pPr indent="-320039" lvl="2" marL="1371600" rtl="0" algn="l">
              <a:lnSpc>
                <a:spcPct val="115000"/>
              </a:lnSpc>
              <a:spcBef>
                <a:spcPts val="0"/>
              </a:spcBef>
              <a:spcAft>
                <a:spcPts val="0"/>
              </a:spcAft>
              <a:buSzPts val="1440"/>
              <a:buChar char="•"/>
            </a:pPr>
            <a:r>
              <a:rPr lang="en-US"/>
              <a:t>Hoe had de leerkracht de betrokkenheid tijdens de taak kunnen meten?</a:t>
            </a:r>
            <a:endParaRPr/>
          </a:p>
          <a:p>
            <a:pPr indent="-320039" lvl="2" marL="1371600" rtl="0" algn="l">
              <a:lnSpc>
                <a:spcPct val="115000"/>
              </a:lnSpc>
              <a:spcBef>
                <a:spcPts val="0"/>
              </a:spcBef>
              <a:spcAft>
                <a:spcPts val="0"/>
              </a:spcAft>
              <a:buSzPts val="1440"/>
              <a:buChar char="•"/>
            </a:pPr>
            <a:r>
              <a:rPr lang="en-US"/>
              <a:t>Welke hulpmiddelen of strategieën hadden gebruikt kunnen worden?</a:t>
            </a:r>
            <a:br>
              <a:rPr lang="en-US"/>
            </a:br>
            <a:endParaRPr/>
          </a:p>
          <a:p>
            <a:pPr indent="0" lvl="0" marL="0" rtl="0" algn="l">
              <a:lnSpc>
                <a:spcPct val="90000"/>
              </a:lnSpc>
              <a:spcBef>
                <a:spcPts val="1200"/>
              </a:spcBef>
              <a:spcAft>
                <a:spcPts val="0"/>
              </a:spcAft>
              <a:buSzPts val="2200"/>
              <a:buNone/>
            </a:pPr>
            <a:r>
              <a:t/>
            </a:r>
            <a:endParaRPr/>
          </a:p>
        </p:txBody>
      </p:sp>
      <p:pic>
        <p:nvPicPr>
          <p:cNvPr descr="Slika na kojoj se prikazuje namještaj, odijevanje, crtić, ilustracija&#10;&#10;Sadržaj koji je generirala umjetna inteligencija možda nije točan." id="111" name="Google Shape;111;g3436002c3ce_0_68"/>
          <p:cNvPicPr preferRelativeResize="0"/>
          <p:nvPr/>
        </p:nvPicPr>
        <p:blipFill rotWithShape="1">
          <a:blip r:embed="rId3">
            <a:alphaModFix/>
          </a:blip>
          <a:srcRect b="0" l="0" r="0" t="0"/>
          <a:stretch/>
        </p:blipFill>
        <p:spPr>
          <a:xfrm>
            <a:off x="8715047" y="3896437"/>
            <a:ext cx="2993365" cy="299336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grpSp>
        <p:nvGrpSpPr>
          <p:cNvPr id="116" name="Google Shape;116;g35774538e26_0_40"/>
          <p:cNvGrpSpPr/>
          <p:nvPr/>
        </p:nvGrpSpPr>
        <p:grpSpPr>
          <a:xfrm>
            <a:off x="2179811" y="4729766"/>
            <a:ext cx="7832078" cy="1110328"/>
            <a:chOff x="2179603" y="4888792"/>
            <a:chExt cx="7798544" cy="1110328"/>
          </a:xfrm>
        </p:grpSpPr>
        <p:pic>
          <p:nvPicPr>
            <p:cNvPr id="117" name="Google Shape;117;g35774538e26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18" name="Google Shape;118;g35774538e26_0_40"/>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119" name="Google Shape;119;g35774538e26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120" name="Google Shape;120;g35774538e26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121" name="Google Shape;121;g35774538e26_0_40"/>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122" name="Google Shape;122;g35774538e26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123" name="Google Shape;123;g35774538e26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124" name="Google Shape;124;g35774538e26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125" name="Google Shape;125;g35774538e26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126" name="Google Shape;126;g35774538e26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127" name="Google Shape;127;g35774538e26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128" name="Google Shape;128;g35774538e26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129" name="Google Shape;129;g35774538e26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